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BD8FE0-4315-4182-9C1D-10613EA6B71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D1C720C-D651-4FBE-A677-E611B5A35FDB}">
      <dgm:prSet phldrT="[Text]"/>
      <dgm:spPr/>
      <dgm:t>
        <a:bodyPr/>
        <a:lstStyle/>
        <a:p>
          <a:r>
            <a:rPr lang="en-US" u="sng" dirty="0" smtClean="0"/>
            <a:t>Year 1</a:t>
          </a:r>
        </a:p>
        <a:p>
          <a:r>
            <a:rPr lang="en-US" dirty="0" smtClean="0"/>
            <a:t>2017-2018</a:t>
          </a:r>
        </a:p>
        <a:p>
          <a:r>
            <a:rPr lang="en-US" dirty="0" smtClean="0"/>
            <a:t>Amateur Rocket Building Techniques</a:t>
          </a:r>
          <a:endParaRPr lang="en-US" dirty="0"/>
        </a:p>
      </dgm:t>
    </dgm:pt>
    <dgm:pt modelId="{BE512ABF-FDE9-43D9-92D8-378F335459C4}" type="parTrans" cxnId="{C422241D-2453-435F-B556-13973B7141E8}">
      <dgm:prSet/>
      <dgm:spPr/>
      <dgm:t>
        <a:bodyPr/>
        <a:lstStyle/>
        <a:p>
          <a:endParaRPr lang="en-US"/>
        </a:p>
      </dgm:t>
    </dgm:pt>
    <dgm:pt modelId="{8B69951F-5BE3-4AA4-B6D2-4637D0624844}" type="sibTrans" cxnId="{C422241D-2453-435F-B556-13973B7141E8}">
      <dgm:prSet/>
      <dgm:spPr/>
      <dgm:t>
        <a:bodyPr/>
        <a:lstStyle/>
        <a:p>
          <a:endParaRPr lang="en-US"/>
        </a:p>
      </dgm:t>
    </dgm:pt>
    <dgm:pt modelId="{ED1D632C-7C25-401F-B405-CEFF678ED1A9}">
      <dgm:prSet phldrT="[Text]"/>
      <dgm:spPr/>
      <dgm:t>
        <a:bodyPr/>
        <a:lstStyle/>
        <a:p>
          <a:r>
            <a:rPr lang="en-US" u="sng" dirty="0" smtClean="0"/>
            <a:t>Year 2</a:t>
          </a:r>
        </a:p>
        <a:p>
          <a:r>
            <a:rPr lang="en-US" dirty="0" smtClean="0"/>
            <a:t>2018-2019</a:t>
          </a:r>
        </a:p>
        <a:p>
          <a:r>
            <a:rPr lang="en-US" dirty="0" smtClean="0"/>
            <a:t>Throttle Controlled Rocket Engine</a:t>
          </a:r>
          <a:endParaRPr lang="en-US" dirty="0"/>
        </a:p>
      </dgm:t>
    </dgm:pt>
    <dgm:pt modelId="{04EEA7F4-CC25-4145-A50A-C45A52F21CF2}" type="parTrans" cxnId="{5447D245-FFFA-4D98-B7AD-3CEF75CA7315}">
      <dgm:prSet/>
      <dgm:spPr/>
      <dgm:t>
        <a:bodyPr/>
        <a:lstStyle/>
        <a:p>
          <a:endParaRPr lang="en-US"/>
        </a:p>
      </dgm:t>
    </dgm:pt>
    <dgm:pt modelId="{D2745043-3E66-4820-BD5E-D6CCED903686}" type="sibTrans" cxnId="{5447D245-FFFA-4D98-B7AD-3CEF75CA7315}">
      <dgm:prSet/>
      <dgm:spPr/>
      <dgm:t>
        <a:bodyPr/>
        <a:lstStyle/>
        <a:p>
          <a:endParaRPr lang="en-US"/>
        </a:p>
      </dgm:t>
    </dgm:pt>
    <dgm:pt modelId="{E21EE91D-D1C8-4101-90B9-44C2DC0DEE18}">
      <dgm:prSet phldrT="[Text]"/>
      <dgm:spPr/>
      <dgm:t>
        <a:bodyPr/>
        <a:lstStyle/>
        <a:p>
          <a:r>
            <a:rPr lang="en-US" u="sng" dirty="0" smtClean="0"/>
            <a:t>Year 3</a:t>
          </a:r>
        </a:p>
        <a:p>
          <a:r>
            <a:rPr lang="en-US" dirty="0" smtClean="0"/>
            <a:t>2019-2020</a:t>
          </a:r>
        </a:p>
        <a:p>
          <a:r>
            <a:rPr lang="en-US" dirty="0" smtClean="0"/>
            <a:t>Competition Rocket for Spaceport</a:t>
          </a:r>
          <a:endParaRPr lang="en-US" dirty="0"/>
        </a:p>
      </dgm:t>
    </dgm:pt>
    <dgm:pt modelId="{14FB749D-06D5-4F83-BB10-BB6BF8F3687D}" type="parTrans" cxnId="{90B5BC4C-FB0A-4461-8B2C-31D47B99345A}">
      <dgm:prSet/>
      <dgm:spPr/>
      <dgm:t>
        <a:bodyPr/>
        <a:lstStyle/>
        <a:p>
          <a:endParaRPr lang="en-US"/>
        </a:p>
      </dgm:t>
    </dgm:pt>
    <dgm:pt modelId="{3F1E7A80-9D1D-47F9-A6E3-E732F1487194}" type="sibTrans" cxnId="{90B5BC4C-FB0A-4461-8B2C-31D47B99345A}">
      <dgm:prSet/>
      <dgm:spPr/>
      <dgm:t>
        <a:bodyPr/>
        <a:lstStyle/>
        <a:p>
          <a:endParaRPr lang="en-US"/>
        </a:p>
      </dgm:t>
    </dgm:pt>
    <dgm:pt modelId="{A5F1D3B6-ECAC-4D40-A8DE-7B2A5C42780D}" type="pres">
      <dgm:prSet presAssocID="{DDBD8FE0-4315-4182-9C1D-10613EA6B71B}" presName="Name0" presStyleCnt="0">
        <dgm:presLayoutVars>
          <dgm:dir/>
          <dgm:resizeHandles val="exact"/>
        </dgm:presLayoutVars>
      </dgm:prSet>
      <dgm:spPr/>
    </dgm:pt>
    <dgm:pt modelId="{695C3357-1E33-4B54-8206-EAC72D4D314B}" type="pres">
      <dgm:prSet presAssocID="{BD1C720C-D651-4FBE-A677-E611B5A35FDB}" presName="node" presStyleLbl="node1" presStyleIdx="0" presStyleCnt="3" custScaleX="90194" custScaleY="18975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2A3335-4062-4AF0-A82C-97B7C6D5BCF3}" type="pres">
      <dgm:prSet presAssocID="{8B69951F-5BE3-4AA4-B6D2-4637D0624844}" presName="sibTrans" presStyleLbl="sibTrans2D1" presStyleIdx="0" presStyleCnt="2"/>
      <dgm:spPr/>
    </dgm:pt>
    <dgm:pt modelId="{EA159998-161F-4712-8106-97063B811B6A}" type="pres">
      <dgm:prSet presAssocID="{8B69951F-5BE3-4AA4-B6D2-4637D0624844}" presName="connectorText" presStyleLbl="sibTrans2D1" presStyleIdx="0" presStyleCnt="2"/>
      <dgm:spPr/>
    </dgm:pt>
    <dgm:pt modelId="{7AA0E95F-657A-42C7-9652-5C1A2B7DCB71}" type="pres">
      <dgm:prSet presAssocID="{ED1D632C-7C25-401F-B405-CEFF678ED1A9}" presName="node" presStyleLbl="node1" presStyleIdx="1" presStyleCnt="3" custScaleX="90194" custScaleY="18975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09E147-657F-4F47-B1BF-23C38469773E}" type="pres">
      <dgm:prSet presAssocID="{D2745043-3E66-4820-BD5E-D6CCED903686}" presName="sibTrans" presStyleLbl="sibTrans2D1" presStyleIdx="1" presStyleCnt="2"/>
      <dgm:spPr/>
    </dgm:pt>
    <dgm:pt modelId="{39A55561-3F33-42B6-BC22-30C2C2EDEEF3}" type="pres">
      <dgm:prSet presAssocID="{D2745043-3E66-4820-BD5E-D6CCED903686}" presName="connectorText" presStyleLbl="sibTrans2D1" presStyleIdx="1" presStyleCnt="2"/>
      <dgm:spPr/>
    </dgm:pt>
    <dgm:pt modelId="{E1F6A5B1-EE3A-40EC-AB9D-B13B6FE9FA6F}" type="pres">
      <dgm:prSet presAssocID="{E21EE91D-D1C8-4101-90B9-44C2DC0DEE18}" presName="node" presStyleLbl="node1" presStyleIdx="2" presStyleCnt="3" custScaleX="90194" custScaleY="18975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42C0AE-F436-432A-83EA-9F56F602E508}" type="presOf" srcId="{E21EE91D-D1C8-4101-90B9-44C2DC0DEE18}" destId="{E1F6A5B1-EE3A-40EC-AB9D-B13B6FE9FA6F}" srcOrd="0" destOrd="0" presId="urn:microsoft.com/office/officeart/2005/8/layout/process1"/>
    <dgm:cxn modelId="{865AA279-AF20-482A-BE2B-BE02B35C8BF7}" type="presOf" srcId="{ED1D632C-7C25-401F-B405-CEFF678ED1A9}" destId="{7AA0E95F-657A-42C7-9652-5C1A2B7DCB71}" srcOrd="0" destOrd="0" presId="urn:microsoft.com/office/officeart/2005/8/layout/process1"/>
    <dgm:cxn modelId="{C4EE7AA6-52E9-477B-947C-BB393ADC5EB0}" type="presOf" srcId="{DDBD8FE0-4315-4182-9C1D-10613EA6B71B}" destId="{A5F1D3B6-ECAC-4D40-A8DE-7B2A5C42780D}" srcOrd="0" destOrd="0" presId="urn:microsoft.com/office/officeart/2005/8/layout/process1"/>
    <dgm:cxn modelId="{90B5BC4C-FB0A-4461-8B2C-31D47B99345A}" srcId="{DDBD8FE0-4315-4182-9C1D-10613EA6B71B}" destId="{E21EE91D-D1C8-4101-90B9-44C2DC0DEE18}" srcOrd="2" destOrd="0" parTransId="{14FB749D-06D5-4F83-BB10-BB6BF8F3687D}" sibTransId="{3F1E7A80-9D1D-47F9-A6E3-E732F1487194}"/>
    <dgm:cxn modelId="{C422241D-2453-435F-B556-13973B7141E8}" srcId="{DDBD8FE0-4315-4182-9C1D-10613EA6B71B}" destId="{BD1C720C-D651-4FBE-A677-E611B5A35FDB}" srcOrd="0" destOrd="0" parTransId="{BE512ABF-FDE9-43D9-92D8-378F335459C4}" sibTransId="{8B69951F-5BE3-4AA4-B6D2-4637D0624844}"/>
    <dgm:cxn modelId="{674CEA01-3B4E-471F-B582-E5F1864748EE}" type="presOf" srcId="{8B69951F-5BE3-4AA4-B6D2-4637D0624844}" destId="{EA159998-161F-4712-8106-97063B811B6A}" srcOrd="1" destOrd="0" presId="urn:microsoft.com/office/officeart/2005/8/layout/process1"/>
    <dgm:cxn modelId="{5447D245-FFFA-4D98-B7AD-3CEF75CA7315}" srcId="{DDBD8FE0-4315-4182-9C1D-10613EA6B71B}" destId="{ED1D632C-7C25-401F-B405-CEFF678ED1A9}" srcOrd="1" destOrd="0" parTransId="{04EEA7F4-CC25-4145-A50A-C45A52F21CF2}" sibTransId="{D2745043-3E66-4820-BD5E-D6CCED903686}"/>
    <dgm:cxn modelId="{450B47D9-212B-46B8-BB77-DC1238240535}" type="presOf" srcId="{D2745043-3E66-4820-BD5E-D6CCED903686}" destId="{39A55561-3F33-42B6-BC22-30C2C2EDEEF3}" srcOrd="1" destOrd="0" presId="urn:microsoft.com/office/officeart/2005/8/layout/process1"/>
    <dgm:cxn modelId="{EE3B152D-81C1-4B7B-8C00-0F35F90D1151}" type="presOf" srcId="{BD1C720C-D651-4FBE-A677-E611B5A35FDB}" destId="{695C3357-1E33-4B54-8206-EAC72D4D314B}" srcOrd="0" destOrd="0" presId="urn:microsoft.com/office/officeart/2005/8/layout/process1"/>
    <dgm:cxn modelId="{B72286CC-E2C6-4F74-B141-13AAE76A5192}" type="presOf" srcId="{D2745043-3E66-4820-BD5E-D6CCED903686}" destId="{ED09E147-657F-4F47-B1BF-23C38469773E}" srcOrd="0" destOrd="0" presId="urn:microsoft.com/office/officeart/2005/8/layout/process1"/>
    <dgm:cxn modelId="{208D2389-FA13-4ABF-93D5-5AD9DF769AEE}" type="presOf" srcId="{8B69951F-5BE3-4AA4-B6D2-4637D0624844}" destId="{E32A3335-4062-4AF0-A82C-97B7C6D5BCF3}" srcOrd="0" destOrd="0" presId="urn:microsoft.com/office/officeart/2005/8/layout/process1"/>
    <dgm:cxn modelId="{F1F309F8-758E-4CE3-95BF-790D3757B1B9}" type="presParOf" srcId="{A5F1D3B6-ECAC-4D40-A8DE-7B2A5C42780D}" destId="{695C3357-1E33-4B54-8206-EAC72D4D314B}" srcOrd="0" destOrd="0" presId="urn:microsoft.com/office/officeart/2005/8/layout/process1"/>
    <dgm:cxn modelId="{3083FA31-875B-4959-9B3A-B7C97E47ACBB}" type="presParOf" srcId="{A5F1D3B6-ECAC-4D40-A8DE-7B2A5C42780D}" destId="{E32A3335-4062-4AF0-A82C-97B7C6D5BCF3}" srcOrd="1" destOrd="0" presId="urn:microsoft.com/office/officeart/2005/8/layout/process1"/>
    <dgm:cxn modelId="{BCF3F562-1660-404A-B50E-4D066E781970}" type="presParOf" srcId="{E32A3335-4062-4AF0-A82C-97B7C6D5BCF3}" destId="{EA159998-161F-4712-8106-97063B811B6A}" srcOrd="0" destOrd="0" presId="urn:microsoft.com/office/officeart/2005/8/layout/process1"/>
    <dgm:cxn modelId="{BBDCF93F-579C-4C3D-AD8F-EB322479FB75}" type="presParOf" srcId="{A5F1D3B6-ECAC-4D40-A8DE-7B2A5C42780D}" destId="{7AA0E95F-657A-42C7-9652-5C1A2B7DCB71}" srcOrd="2" destOrd="0" presId="urn:microsoft.com/office/officeart/2005/8/layout/process1"/>
    <dgm:cxn modelId="{4E6C2F5B-5CC9-4D50-8B47-E36B310F6DED}" type="presParOf" srcId="{A5F1D3B6-ECAC-4D40-A8DE-7B2A5C42780D}" destId="{ED09E147-657F-4F47-B1BF-23C38469773E}" srcOrd="3" destOrd="0" presId="urn:microsoft.com/office/officeart/2005/8/layout/process1"/>
    <dgm:cxn modelId="{391252D5-71BB-4622-8A6F-A835512AEE0A}" type="presParOf" srcId="{ED09E147-657F-4F47-B1BF-23C38469773E}" destId="{39A55561-3F33-42B6-BC22-30C2C2EDEEF3}" srcOrd="0" destOrd="0" presId="urn:microsoft.com/office/officeart/2005/8/layout/process1"/>
    <dgm:cxn modelId="{143EDD79-C0D2-4828-B2C2-55E8EF65690C}" type="presParOf" srcId="{A5F1D3B6-ECAC-4D40-A8DE-7B2A5C42780D}" destId="{E1F6A5B1-EE3A-40EC-AB9D-B13B6FE9FA6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5C3357-1E33-4B54-8206-EAC72D4D314B}">
      <dsp:nvSpPr>
        <dsp:cNvPr id="0" name=""/>
        <dsp:cNvSpPr/>
      </dsp:nvSpPr>
      <dsp:spPr>
        <a:xfrm>
          <a:off x="1073" y="546095"/>
          <a:ext cx="1881424" cy="23749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u="sng" kern="1200" dirty="0" smtClean="0"/>
            <a:t>Year 1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2017-2018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Amateur Rocket Building Techniques</a:t>
          </a:r>
          <a:endParaRPr lang="en-US" sz="1800" kern="1200" dirty="0"/>
        </a:p>
      </dsp:txBody>
      <dsp:txXfrm>
        <a:off x="56178" y="601200"/>
        <a:ext cx="1771214" cy="2264697"/>
      </dsp:txXfrm>
    </dsp:sp>
    <dsp:sp modelId="{E32A3335-4062-4AF0-A82C-97B7C6D5BCF3}">
      <dsp:nvSpPr>
        <dsp:cNvPr id="0" name=""/>
        <dsp:cNvSpPr/>
      </dsp:nvSpPr>
      <dsp:spPr>
        <a:xfrm>
          <a:off x="2091095" y="1474888"/>
          <a:ext cx="442226" cy="5173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2091095" y="1578352"/>
        <a:ext cx="309558" cy="310393"/>
      </dsp:txXfrm>
    </dsp:sp>
    <dsp:sp modelId="{7AA0E95F-657A-42C7-9652-5C1A2B7DCB71}">
      <dsp:nvSpPr>
        <dsp:cNvPr id="0" name=""/>
        <dsp:cNvSpPr/>
      </dsp:nvSpPr>
      <dsp:spPr>
        <a:xfrm>
          <a:off x="2716887" y="546095"/>
          <a:ext cx="1881424" cy="23749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u="sng" kern="1200" dirty="0" smtClean="0"/>
            <a:t>Year 2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2018-2019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Throttle Controlled Rocket Engine</a:t>
          </a:r>
          <a:endParaRPr lang="en-US" sz="1800" kern="1200" dirty="0"/>
        </a:p>
      </dsp:txBody>
      <dsp:txXfrm>
        <a:off x="2771992" y="601200"/>
        <a:ext cx="1771214" cy="2264697"/>
      </dsp:txXfrm>
    </dsp:sp>
    <dsp:sp modelId="{ED09E147-657F-4F47-B1BF-23C38469773E}">
      <dsp:nvSpPr>
        <dsp:cNvPr id="0" name=""/>
        <dsp:cNvSpPr/>
      </dsp:nvSpPr>
      <dsp:spPr>
        <a:xfrm>
          <a:off x="4806909" y="1474888"/>
          <a:ext cx="442226" cy="5173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4806909" y="1578352"/>
        <a:ext cx="309558" cy="310393"/>
      </dsp:txXfrm>
    </dsp:sp>
    <dsp:sp modelId="{E1F6A5B1-EE3A-40EC-AB9D-B13B6FE9FA6F}">
      <dsp:nvSpPr>
        <dsp:cNvPr id="0" name=""/>
        <dsp:cNvSpPr/>
      </dsp:nvSpPr>
      <dsp:spPr>
        <a:xfrm>
          <a:off x="5432702" y="546095"/>
          <a:ext cx="1881424" cy="23749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u="sng" kern="1200" dirty="0" smtClean="0"/>
            <a:t>Year 3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2019-2020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Competition Rocket for Spaceport</a:t>
          </a:r>
          <a:endParaRPr lang="en-US" sz="1800" kern="1200" dirty="0"/>
        </a:p>
      </dsp:txBody>
      <dsp:txXfrm>
        <a:off x="5487807" y="601200"/>
        <a:ext cx="1771214" cy="2264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961" y="1298448"/>
            <a:ext cx="7315200" cy="3255264"/>
          </a:xfrm>
        </p:spPr>
        <p:txBody>
          <a:bodyPr/>
          <a:lstStyle/>
          <a:p>
            <a:r>
              <a:rPr lang="en-US" dirty="0"/>
              <a:t>Design, Manufacturing and Testing of a Hybrid Rocket Engine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0961" y="4670246"/>
            <a:ext cx="8135425" cy="866030"/>
          </a:xfrm>
        </p:spPr>
        <p:txBody>
          <a:bodyPr/>
          <a:lstStyle/>
          <a:p>
            <a:r>
              <a:rPr lang="en-US" dirty="0" smtClean="0"/>
              <a:t>UNH Students for the Exploration and Development of Space (SEDS)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170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Oxidizer Flow Control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69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Injector Plate Design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16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176082" cy="4601183"/>
          </a:xfrm>
        </p:spPr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Combustion Chamber Design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0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Nozzle Design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52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Component Manufacturing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33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/>
              <a:t>Cold </a:t>
            </a:r>
            <a:r>
              <a:rPr lang="en-US" sz="2000" dirty="0" smtClean="0"/>
              <a:t>Test - Injector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39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Safety - Hot Fire Test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653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214181" cy="4601183"/>
          </a:xfrm>
        </p:spPr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/>
              <a:t>Data Collection </a:t>
            </a:r>
            <a:r>
              <a:rPr lang="en-US" sz="2000" dirty="0" smtClean="0"/>
              <a:t>- Hot Fire Test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05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214181" cy="4601183"/>
          </a:xfrm>
        </p:spPr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Moving Forward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169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214181" cy="4601183"/>
          </a:xfrm>
        </p:spPr>
        <p:txBody>
          <a:bodyPr>
            <a:normAutofit/>
          </a:bodyPr>
          <a:lstStyle/>
          <a:p>
            <a:r>
              <a:rPr lang="en-US" u="sng" dirty="0"/>
              <a:t>Year 3</a:t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Competition Rocket for </a:t>
            </a:r>
            <a:r>
              <a:rPr lang="en-US" dirty="0" smtClean="0"/>
              <a:t>Spaceport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Goals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82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br>
              <a:rPr lang="en-US" dirty="0" smtClean="0"/>
            </a:br>
            <a:r>
              <a:rPr lang="en-US" dirty="0" smtClean="0"/>
              <a:t>UNH SEDS?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223" y="282632"/>
            <a:ext cx="3831676" cy="28714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223" y="3424428"/>
            <a:ext cx="3836696" cy="2971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57312" y="2031701"/>
            <a:ext cx="355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 single chapter within a nationwide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Founded April 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Aerospace engineering </a:t>
            </a:r>
            <a:r>
              <a:rPr lang="en-US" dirty="0"/>
              <a:t>o</a:t>
            </a:r>
            <a:r>
              <a:rPr lang="en-US" dirty="0" smtClean="0"/>
              <a:t>rganization within CEPS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Comprised of 25 passionate students of 6 different majors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961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214181" cy="4601183"/>
          </a:xfrm>
        </p:spPr>
        <p:txBody>
          <a:bodyPr>
            <a:normAutofit/>
          </a:bodyPr>
          <a:lstStyle/>
          <a:p>
            <a:r>
              <a:rPr lang="en-US" dirty="0" smtClean="0"/>
              <a:t>Questions?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2918" y="4076700"/>
            <a:ext cx="28321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Charlie Nitschelm</a:t>
            </a: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cjn1012@wildcats.unh.edu</a:t>
            </a:r>
          </a:p>
          <a:p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unhseds.org</a:t>
            </a:r>
          </a:p>
          <a:p>
            <a:r>
              <a:rPr lang="en-US" i="1" dirty="0" smtClean="0">
                <a:solidFill>
                  <a:schemeClr val="bg1"/>
                </a:solidFill>
                <a:latin typeface="+mj-lt"/>
              </a:rPr>
              <a:t>(Coming March 2019)</a:t>
            </a:r>
            <a:endParaRPr lang="en-US" i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0295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Vision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2011150"/>
              </p:ext>
            </p:extLst>
          </p:nvPr>
        </p:nvGraphicFramePr>
        <p:xfrm>
          <a:off x="3868738" y="863601"/>
          <a:ext cx="7315200" cy="3467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8931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728" y="1383565"/>
            <a:ext cx="3314699" cy="4601183"/>
          </a:xfrm>
        </p:spPr>
        <p:txBody>
          <a:bodyPr/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1</a:t>
            </a:r>
            <a:br>
              <a:rPr lang="en-US" u="sng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Amateur </a:t>
            </a:r>
            <a:r>
              <a:rPr lang="en-US" dirty="0" smtClean="0"/>
              <a:t>Rocket </a:t>
            </a:r>
            <a:r>
              <a:rPr lang="en-US" dirty="0"/>
              <a:t>Building </a:t>
            </a:r>
            <a:r>
              <a:rPr lang="en-US" dirty="0" smtClean="0"/>
              <a:t>Techniques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Building Composite Rocket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A picture containing person, indoor, table, wall&#10;&#10;Description generated with very high confidence">
            <a:extLst>
              <a:ext uri="{FF2B5EF4-FFF2-40B4-BE49-F238E27FC236}">
                <a16:creationId xmlns:a16="http://schemas.microsoft.com/office/drawing/2014/main" id="{17F82095-2ED4-4D89-97DF-AA01A7055C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649" y="864108"/>
            <a:ext cx="3155073" cy="214040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619" descr="A picture containing indoor, ground&#10;&#10;Description generated with high confidence">
            <a:extLst>
              <a:ext uri="{FF2B5EF4-FFF2-40B4-BE49-F238E27FC236}">
                <a16:creationId xmlns:a16="http://schemas.microsoft.com/office/drawing/2014/main" id="{35B16E84-B8F1-458F-9CEA-CE3659D366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649" y="3123614"/>
            <a:ext cx="3155073" cy="242663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571" y="2110430"/>
            <a:ext cx="2682237" cy="1788158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821797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147507" cy="4601183"/>
          </a:xfrm>
        </p:spPr>
        <p:txBody>
          <a:bodyPr/>
          <a:lstStyle/>
          <a:p>
            <a:r>
              <a:rPr lang="en-US" u="sng" dirty="0"/>
              <a:t>Year 1</a:t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Amateur Rocket </a:t>
            </a:r>
            <a:r>
              <a:rPr lang="en-US" dirty="0"/>
              <a:t>Building </a:t>
            </a:r>
            <a:r>
              <a:rPr lang="en-US" dirty="0" smtClean="0"/>
              <a:t>Techniques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 smtClean="0"/>
              <a:t>Simulation and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607" y="834496"/>
            <a:ext cx="3144993" cy="209666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0" name="Picture 8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71" y="3233462"/>
            <a:ext cx="1996925" cy="1685650"/>
          </a:xfrm>
          <a:prstGeom prst="rect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</p:pic>
      <p:pic>
        <p:nvPicPr>
          <p:cNvPr id="11" name="Picture 129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5" t="758" r="7468" b="1283"/>
          <a:stretch/>
        </p:blipFill>
        <p:spPr>
          <a:xfrm>
            <a:off x="4346850" y="634669"/>
            <a:ext cx="2537863" cy="211622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2" name="Picture 33">
            <a:extLst>
              <a:ext uri="{FF2B5EF4-FFF2-40B4-BE49-F238E27FC236}">
                <a16:creationId xmlns:a16="http://schemas.microsoft.com/office/drawing/2014/main" id="{C081A82B-5482-46D3-9754-A6B78AE885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0" t="754" r="5578" b="1137"/>
          <a:stretch/>
        </p:blipFill>
        <p:spPr>
          <a:xfrm>
            <a:off x="4824433" y="4262444"/>
            <a:ext cx="1582698" cy="1313336"/>
          </a:xfrm>
          <a:prstGeom prst="rect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0572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214181" cy="4601183"/>
          </a:xfrm>
        </p:spPr>
        <p:txBody>
          <a:bodyPr/>
          <a:lstStyle/>
          <a:p>
            <a:r>
              <a:rPr lang="en-US" u="sng" dirty="0"/>
              <a:t>Year 1</a:t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Amateur Rocket Building Techniques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Presentations and Awards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011" y="3714707"/>
            <a:ext cx="3980389" cy="2652945"/>
          </a:xfrm>
        </p:spPr>
      </p:pic>
      <p:pic>
        <p:nvPicPr>
          <p:cNvPr id="4" name="Picture 2" descr="Image may contain: 4 people, people standing">
            <a:extLst>
              <a:ext uri="{FF2B5EF4-FFF2-40B4-BE49-F238E27FC236}">
                <a16:creationId xmlns:a16="http://schemas.microsoft.com/office/drawing/2014/main" id="{8DFCFE52-D2C8-461F-8983-5B13BEFCF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011" y="495258"/>
            <a:ext cx="3980389" cy="265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312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Research Literature</a:t>
            </a:r>
            <a:endParaRPr lang="en-US" b="1" dirty="0"/>
          </a:p>
        </p:txBody>
      </p:sp>
      <p:pic>
        <p:nvPicPr>
          <p:cNvPr id="1026" name="Picture 2" descr="Image result for rocket propulsion eleme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7755" y="1168267"/>
            <a:ext cx="2857501" cy="451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9411" y="452627"/>
            <a:ext cx="3150492" cy="26670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9558" y="3119628"/>
            <a:ext cx="2390197" cy="272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9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Concept</a:t>
            </a:r>
            <a:endParaRPr lang="en-US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3352802" y="2215720"/>
            <a:ext cx="8977077" cy="2417416"/>
            <a:chOff x="3352802" y="2215720"/>
            <a:chExt cx="8977077" cy="2417416"/>
          </a:xfrm>
        </p:grpSpPr>
        <p:grpSp>
          <p:nvGrpSpPr>
            <p:cNvPr id="10" name="Group 9"/>
            <p:cNvGrpSpPr/>
            <p:nvPr/>
          </p:nvGrpSpPr>
          <p:grpSpPr>
            <a:xfrm rot="16200000">
              <a:off x="6632633" y="-1064111"/>
              <a:ext cx="2417416" cy="8977077"/>
              <a:chOff x="18077962" y="-277425"/>
              <a:chExt cx="6388982" cy="26107656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550891" y="13732487"/>
                <a:ext cx="5477140" cy="7302853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494621" y="10294701"/>
                <a:ext cx="5212772" cy="6950363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378058" y="7186825"/>
                <a:ext cx="6088886" cy="8118514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18543182" y="-277425"/>
                <a:ext cx="5767451" cy="7689933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077962" y="18150575"/>
                <a:ext cx="5759742" cy="7679656"/>
              </a:xfrm>
              <a:prstGeom prst="rect">
                <a:avLst/>
              </a:prstGeom>
            </p:spPr>
          </p:pic>
        </p:grp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639172" y="2085892"/>
              <a:ext cx="1593942" cy="21252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767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u="sng" dirty="0"/>
              <a:t>Year </a:t>
            </a:r>
            <a:r>
              <a:rPr lang="en-US" u="sng" dirty="0" smtClean="0"/>
              <a:t>2</a:t>
            </a:r>
            <a:r>
              <a:rPr lang="en-US" u="sng" dirty="0"/>
              <a:t/>
            </a:r>
            <a:br>
              <a:rPr lang="en-US" u="sng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Throttle Controlled Rocket Engine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000" dirty="0" smtClean="0"/>
              <a:t>Reducer and Oxidizer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44243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787</TotalTime>
  <Words>114</Words>
  <Application>Microsoft Office PowerPoint</Application>
  <PresentationFormat>Widescreen</PresentationFormat>
  <Paragraphs>43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Corbel</vt:lpstr>
      <vt:lpstr>Wingdings 2</vt:lpstr>
      <vt:lpstr>Frame</vt:lpstr>
      <vt:lpstr>Design, Manufacturing and Testing of a Hybrid Rocket Engine</vt:lpstr>
      <vt:lpstr>What is  UNH SEDS?</vt:lpstr>
      <vt:lpstr>My Vision</vt:lpstr>
      <vt:lpstr>Year 1  Amateur Rocket Building Techniques  Building Composite Rocket </vt:lpstr>
      <vt:lpstr>Year 1  Amateur Rocket Building Techniques  Simulation and Testing</vt:lpstr>
      <vt:lpstr>Year 1  Amateur Rocket Building Techniques  Presentations and Awards</vt:lpstr>
      <vt:lpstr>Year 2  Throttle Controlled Rocket Engine  Research Literature</vt:lpstr>
      <vt:lpstr>Year 2  Throttle Controlled Rocket Engine  Concept</vt:lpstr>
      <vt:lpstr>Year 2  Throttle Controlled Rocket Engine  Reducer and Oxidizer</vt:lpstr>
      <vt:lpstr>Year 2  Throttle Controlled Rocket Engine  Oxidizer Flow Control </vt:lpstr>
      <vt:lpstr>Year 2  Throttle Controlled Rocket Engine  Injector Plate Design</vt:lpstr>
      <vt:lpstr>Year 2  Throttle Controlled Rocket Engine  Combustion Chamber Design</vt:lpstr>
      <vt:lpstr>Year 2  Throttle Controlled Rocket Engine  Nozzle Design</vt:lpstr>
      <vt:lpstr>Year 2  Throttle Controlled Rocket Engine  Component Manufacturing</vt:lpstr>
      <vt:lpstr>Year 2  Throttle Controlled Rocket Engine  Cold Test - Injector</vt:lpstr>
      <vt:lpstr>Year 2  Throttle Controlled Rocket Engine  Safety - Hot Fire Test</vt:lpstr>
      <vt:lpstr>Year 2  Throttle Controlled Rocket Engine  Data Collection - Hot Fire Test</vt:lpstr>
      <vt:lpstr>Year 2  Throttle Controlled Rocket Engine  Moving Forward</vt:lpstr>
      <vt:lpstr>Year 3  Competition Rocket for Spaceport  Goals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Design, Manufacturing and Testing of a Hybrid Rocket Engine</dc:title>
  <dc:creator>Nitschelm, Charlie J</dc:creator>
  <cp:lastModifiedBy>Nitschelm, Charlie J</cp:lastModifiedBy>
  <cp:revision>12</cp:revision>
  <dcterms:created xsi:type="dcterms:W3CDTF">2019-02-27T02:44:57Z</dcterms:created>
  <dcterms:modified xsi:type="dcterms:W3CDTF">2019-02-27T15:52:34Z</dcterms:modified>
</cp:coreProperties>
</file>

<file path=docProps/thumbnail.jpeg>
</file>